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A60BF0C-0E60-494E-B7DE-FF1F2B3D3F0A}" type="datetimeFigureOut">
              <a:rPr lang="en-US" smtClean="0"/>
              <a:pPr/>
              <a:t>2/9/2020</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63480AD9-20AC-4A14-91AF-AC3507620DB8}"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60BF0C-0E60-494E-B7DE-FF1F2B3D3F0A}" type="datetimeFigureOut">
              <a:rPr lang="en-US" smtClean="0"/>
              <a:pPr/>
              <a:t>2/9/2020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3480AD9-20AC-4A14-91AF-AC3507620DB8}"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A60BF0C-0E60-494E-B7DE-FF1F2B3D3F0A}" type="datetimeFigureOut">
              <a:rPr lang="en-US" smtClean="0"/>
              <a:pPr/>
              <a:t>2/9/2020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3480AD9-20AC-4A14-91AF-AC3507620DB8}"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A60BF0C-0E60-494E-B7DE-FF1F2B3D3F0A}" type="datetimeFigureOut">
              <a:rPr lang="en-US" smtClean="0"/>
              <a:pPr/>
              <a:t>2/9/2020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3480AD9-20AC-4A14-91AF-AC3507620DB8}"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A60BF0C-0E60-494E-B7DE-FF1F2B3D3F0A}" type="datetimeFigureOut">
              <a:rPr lang="en-US" smtClean="0"/>
              <a:pPr/>
              <a:t>2/9/2020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3480AD9-20AC-4A14-91AF-AC3507620DB8}"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A60BF0C-0E60-494E-B7DE-FF1F2B3D3F0A}" type="datetimeFigureOut">
              <a:rPr lang="en-US" smtClean="0"/>
              <a:pPr/>
              <a:t>2/9/2020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3480AD9-20AC-4A14-91AF-AC3507620DB8}"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60BF0C-0E60-494E-B7DE-FF1F2B3D3F0A}" type="datetimeFigureOut">
              <a:rPr lang="en-US" smtClean="0"/>
              <a:pPr/>
              <a:t>2/9/2020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3480AD9-20AC-4A14-91AF-AC3507620DB8}"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A60BF0C-0E60-494E-B7DE-FF1F2B3D3F0A}" type="datetimeFigureOut">
              <a:rPr lang="en-US" smtClean="0"/>
              <a:pPr/>
              <a:t>2/9/2020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3480AD9-20AC-4A14-91AF-AC3507620DB8}"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60BF0C-0E60-494E-B7DE-FF1F2B3D3F0A}" type="datetimeFigureOut">
              <a:rPr lang="en-US" smtClean="0"/>
              <a:pPr/>
              <a:t>2/9/2020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63480AD9-20AC-4A14-91AF-AC3507620DB8}" type="slidenum">
              <a:rPr lang="en-IN" smtClean="0"/>
              <a:pPr/>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60BF0C-0E60-494E-B7DE-FF1F2B3D3F0A}" type="datetimeFigureOut">
              <a:rPr lang="en-US" smtClean="0"/>
              <a:pPr/>
              <a:t>2/9/2020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3480AD9-20AC-4A14-91AF-AC3507620DB8}"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60BF0C-0E60-494E-B7DE-FF1F2B3D3F0A}" type="datetimeFigureOut">
              <a:rPr lang="en-US" smtClean="0"/>
              <a:pPr/>
              <a:t>2/9/2020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3480AD9-20AC-4A14-91AF-AC3507620DB8}"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A60BF0C-0E60-494E-B7DE-FF1F2B3D3F0A}" type="datetimeFigureOut">
              <a:rPr lang="en-US" smtClean="0"/>
              <a:pPr/>
              <a:t>2/9/2020</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3480AD9-20AC-4A14-91AF-AC3507620DB8}" type="slidenum">
              <a:rPr lang="en-IN" smtClean="0"/>
              <a:pPr/>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28596" y="428604"/>
            <a:ext cx="8229600" cy="1143000"/>
          </a:xfrm>
        </p:spPr>
        <p:txBody>
          <a:bodyPr>
            <a:normAutofit fontScale="90000"/>
          </a:bodyPr>
          <a:lstStyle/>
          <a:p>
            <a:r>
              <a:rPr lang="en-IN" sz="3600" b="1" dirty="0" smtClean="0">
                <a:latin typeface="Times New Roman" pitchFamily="18" charset="0"/>
                <a:cs typeface="Times New Roman" pitchFamily="18" charset="0"/>
              </a:rPr>
              <a:t>UNIT-2</a:t>
            </a:r>
            <a:r>
              <a:rPr lang="en-IN" sz="3600" b="1" dirty="0">
                <a:latin typeface="Times New Roman" pitchFamily="18" charset="0"/>
                <a:cs typeface="Times New Roman" pitchFamily="18" charset="0"/>
              </a:rPr>
              <a:t/>
            </a:r>
            <a:br>
              <a:rPr lang="en-IN" sz="3600" b="1" dirty="0">
                <a:latin typeface="Times New Roman" pitchFamily="18" charset="0"/>
                <a:cs typeface="Times New Roman" pitchFamily="18" charset="0"/>
              </a:rPr>
            </a:br>
            <a:r>
              <a:rPr lang="en-IN" sz="3600" b="1" dirty="0" smtClean="0">
                <a:latin typeface="Times New Roman" pitchFamily="18" charset="0"/>
                <a:cs typeface="Times New Roman" pitchFamily="18" charset="0"/>
              </a:rPr>
              <a:t>M.COM -P</a:t>
            </a:r>
            <a:r>
              <a:rPr lang="en-IN" sz="4000" dirty="0" smtClean="0">
                <a:latin typeface="Times New Roman" pitchFamily="18" charset="0"/>
                <a:cs typeface="Times New Roman" pitchFamily="18" charset="0"/>
              </a:rPr>
              <a:t/>
            </a:r>
            <a:br>
              <a:rPr lang="en-IN" sz="4000" dirty="0" smtClean="0">
                <a:latin typeface="Times New Roman" pitchFamily="18" charset="0"/>
                <a:cs typeface="Times New Roman" pitchFamily="18" charset="0"/>
              </a:rPr>
            </a:br>
            <a:r>
              <a:rPr lang="en-IN" sz="3600" b="1" dirty="0" smtClean="0">
                <a:latin typeface="Times New Roman" pitchFamily="18" charset="0"/>
                <a:cs typeface="Times New Roman" pitchFamily="18" charset="0"/>
              </a:rPr>
              <a:t>(Second semester</a:t>
            </a:r>
            <a:r>
              <a:rPr lang="en-IN" sz="3600" b="1" dirty="0" smtClean="0"/>
              <a:t>)</a:t>
            </a:r>
            <a:endParaRPr lang="en-IN" sz="3600" b="1" dirty="0">
              <a:latin typeface="Times New Roman" pitchFamily="18" charset="0"/>
              <a:cs typeface="Times New Roman" pitchFamily="18" charset="0"/>
            </a:endParaRPr>
          </a:p>
        </p:txBody>
      </p:sp>
      <p:sp>
        <p:nvSpPr>
          <p:cNvPr id="7" name="Content Placeholder 6"/>
          <p:cNvSpPr>
            <a:spLocks noGrp="1"/>
          </p:cNvSpPr>
          <p:nvPr>
            <p:ph idx="1"/>
          </p:nvPr>
        </p:nvSpPr>
        <p:spPr>
          <a:xfrm>
            <a:off x="457200" y="2500306"/>
            <a:ext cx="8229600" cy="3625857"/>
          </a:xfrm>
        </p:spPr>
        <p:txBody>
          <a:bodyPr/>
          <a:lstStyle/>
          <a:p>
            <a:pPr algn="ctr">
              <a:buNone/>
            </a:pPr>
            <a:endParaRPr lang="en-IN" dirty="0" smtClean="0">
              <a:latin typeface="Times New Roman" pitchFamily="18" charset="0"/>
              <a:cs typeface="Times New Roman" pitchFamily="18" charset="0"/>
            </a:endParaRPr>
          </a:p>
          <a:p>
            <a:pPr algn="ctr">
              <a:buNone/>
            </a:pPr>
            <a:endParaRPr lang="en-IN" dirty="0">
              <a:latin typeface="Times New Roman" pitchFamily="18" charset="0"/>
              <a:cs typeface="Times New Roman" pitchFamily="18" charset="0"/>
            </a:endParaRPr>
          </a:p>
          <a:p>
            <a:pPr algn="ctr">
              <a:buNone/>
            </a:pPr>
            <a:r>
              <a:rPr lang="en-IN" b="1" dirty="0" smtClean="0">
                <a:latin typeface="Times New Roman" pitchFamily="18" charset="0"/>
                <a:cs typeface="Times New Roman" pitchFamily="18" charset="0"/>
              </a:rPr>
              <a:t>Presented </a:t>
            </a:r>
            <a:r>
              <a:rPr lang="en-IN" b="1" dirty="0">
                <a:latin typeface="Times New Roman" pitchFamily="18" charset="0"/>
                <a:cs typeface="Times New Roman" pitchFamily="18" charset="0"/>
              </a:rPr>
              <a:t>by </a:t>
            </a:r>
          </a:p>
          <a:p>
            <a:pPr algn="ctr">
              <a:buNone/>
            </a:pPr>
            <a:r>
              <a:rPr lang="en-IN" b="1" dirty="0">
                <a:latin typeface="Times New Roman" pitchFamily="18" charset="0"/>
                <a:cs typeface="Times New Roman" pitchFamily="18" charset="0"/>
              </a:rPr>
              <a:t>Savita Chauhan</a:t>
            </a:r>
          </a:p>
          <a:p>
            <a:pPr algn="ctr">
              <a:buNone/>
            </a:pPr>
            <a:r>
              <a:rPr lang="en-IN" b="1" dirty="0">
                <a:latin typeface="Times New Roman" pitchFamily="18" charset="0"/>
                <a:cs typeface="Times New Roman" pitchFamily="18" charset="0"/>
              </a:rPr>
              <a:t>Assistant Professor </a:t>
            </a:r>
          </a:p>
          <a:p>
            <a:pPr algn="ctr">
              <a:buNone/>
            </a:pPr>
            <a:r>
              <a:rPr lang="en-IN" b="1" dirty="0">
                <a:latin typeface="Times New Roman" pitchFamily="18" charset="0"/>
                <a:cs typeface="Times New Roman" pitchFamily="18" charset="0"/>
              </a:rPr>
              <a:t>Kanya Mahavidyalaya, Kharkhod</a:t>
            </a:r>
            <a:r>
              <a:rPr lang="en-IN" dirty="0">
                <a:latin typeface="Times New Roman" pitchFamily="18" charset="0"/>
                <a:cs typeface="Times New Roman" pitchFamily="18" charset="0"/>
              </a:rPr>
              <a:t>a</a:t>
            </a:r>
          </a:p>
          <a:p>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71612"/>
            <a:ext cx="8229600" cy="2714644"/>
          </a:xfrm>
        </p:spPr>
        <p:txBody>
          <a:bodyPr>
            <a:normAutofit/>
          </a:bodyPr>
          <a:lstStyle/>
          <a:p>
            <a:r>
              <a:rPr lang="en-IN" sz="4000" b="1" dirty="0" smtClean="0">
                <a:latin typeface="Times New Roman" pitchFamily="18" charset="0"/>
                <a:cs typeface="Times New Roman" pitchFamily="18" charset="0"/>
              </a:rPr>
              <a:t>CAPITAL STRUCTURE</a:t>
            </a:r>
            <a:endParaRPr lang="en-IN" sz="4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N" sz="3600" b="1" dirty="0" smtClean="0"/>
              <a:t>INTRODUCTION</a:t>
            </a:r>
            <a:endParaRPr lang="en-IN" sz="3600" b="1" dirty="0"/>
          </a:p>
        </p:txBody>
      </p:sp>
      <p:sp>
        <p:nvSpPr>
          <p:cNvPr id="4" name="Content Placeholder 3"/>
          <p:cNvSpPr>
            <a:spLocks noGrp="1"/>
          </p:cNvSpPr>
          <p:nvPr>
            <p:ph idx="1"/>
          </p:nvPr>
        </p:nvSpPr>
        <p:spPr/>
        <p:txBody>
          <a:bodyPr>
            <a:normAutofit/>
          </a:bodyPr>
          <a:lstStyle/>
          <a:p>
            <a:pPr>
              <a:buNone/>
            </a:pPr>
            <a:r>
              <a:rPr lang="en-IN" sz="2800" dirty="0" smtClean="0">
                <a:latin typeface="Times New Roman" pitchFamily="18" charset="0"/>
                <a:cs typeface="Times New Roman" pitchFamily="18" charset="0"/>
              </a:rPr>
              <a:t>In order to manage a company, funds are needed. Right from the promotional stage up to end, finances play an important role in a company’s life. If funds are inadequate, the business suffers and if the funds are not properly managed, the entire organisation suffers . Therefore necessary that  correct estimate the current and future need of capital to be made to have an optimal capital structure which shall help the organisation to run its work smoothly and without any stress.</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latin typeface="Times New Roman" pitchFamily="18" charset="0"/>
                <a:cs typeface="Times New Roman" pitchFamily="18" charset="0"/>
              </a:rPr>
              <a:t>MEANING </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endParaRPr lang="en-IN" sz="2800" dirty="0" smtClean="0">
              <a:latin typeface="Times New Roman" pitchFamily="18" charset="0"/>
              <a:cs typeface="Times New Roman" pitchFamily="18" charset="0"/>
            </a:endParaRPr>
          </a:p>
          <a:p>
            <a:pPr>
              <a:buNone/>
            </a:pPr>
            <a:r>
              <a:rPr lang="en-IN" sz="2800" dirty="0" smtClean="0">
                <a:latin typeface="Times New Roman" pitchFamily="18" charset="0"/>
                <a:cs typeface="Times New Roman" pitchFamily="18" charset="0"/>
              </a:rPr>
              <a:t>Capital structure of a company refers to the composition or make up of its capitalisation and it includes all long-term capital resources i.e., loans reserves, shares and bonds.  </a:t>
            </a:r>
          </a:p>
          <a:p>
            <a:pPr>
              <a:buNone/>
            </a:pPr>
            <a:r>
              <a:rPr lang="en-IN" sz="2800" dirty="0" smtClean="0">
                <a:latin typeface="Times New Roman" pitchFamily="18" charset="0"/>
                <a:cs typeface="Times New Roman" pitchFamily="18" charset="0"/>
              </a:rPr>
              <a:t>It is made up of debt and equity securities which is called permanent financing of firm.</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latin typeface="Times New Roman" pitchFamily="18" charset="0"/>
                <a:cs typeface="Times New Roman" pitchFamily="18" charset="0"/>
              </a:rPr>
              <a:t>FORMS OF CAPITAL STRUCTURE</a:t>
            </a:r>
            <a:endParaRPr lang="en-IN"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800" dirty="0" smtClean="0">
                <a:latin typeface="Times New Roman" pitchFamily="18" charset="0"/>
                <a:cs typeface="Times New Roman" pitchFamily="18" charset="0"/>
              </a:rPr>
              <a:t>Equity shares only</a:t>
            </a:r>
          </a:p>
          <a:p>
            <a:pPr>
              <a:buNone/>
            </a:pPr>
            <a:endParaRPr lang="en-IN" sz="2800" dirty="0" smtClean="0">
              <a:latin typeface="Times New Roman" pitchFamily="18" charset="0"/>
              <a:cs typeface="Times New Roman" pitchFamily="18" charset="0"/>
            </a:endParaRPr>
          </a:p>
          <a:p>
            <a:r>
              <a:rPr lang="en-IN" sz="2800" dirty="0" smtClean="0">
                <a:latin typeface="Times New Roman" pitchFamily="18" charset="0"/>
                <a:cs typeface="Times New Roman" pitchFamily="18" charset="0"/>
              </a:rPr>
              <a:t>Equity and Preference shares</a:t>
            </a:r>
          </a:p>
          <a:p>
            <a:pPr>
              <a:buNone/>
            </a:pPr>
            <a:r>
              <a:rPr lang="en-IN" sz="2800" dirty="0" smtClean="0">
                <a:latin typeface="Times New Roman" pitchFamily="18" charset="0"/>
                <a:cs typeface="Times New Roman" pitchFamily="18" charset="0"/>
              </a:rPr>
              <a:t> </a:t>
            </a:r>
          </a:p>
          <a:p>
            <a:r>
              <a:rPr lang="en-IN" sz="2800" dirty="0" smtClean="0">
                <a:latin typeface="Times New Roman" pitchFamily="18" charset="0"/>
                <a:cs typeface="Times New Roman" pitchFamily="18" charset="0"/>
              </a:rPr>
              <a:t>Equity shares and Debentures</a:t>
            </a:r>
          </a:p>
          <a:p>
            <a:pPr>
              <a:buNone/>
            </a:pPr>
            <a:endParaRPr lang="en-IN" sz="2800" dirty="0">
              <a:latin typeface="Times New Roman" pitchFamily="18" charset="0"/>
              <a:cs typeface="Times New Roman" pitchFamily="18" charset="0"/>
            </a:endParaRPr>
          </a:p>
          <a:p>
            <a:r>
              <a:rPr lang="en-IN" sz="2800" dirty="0" smtClean="0">
                <a:latin typeface="Times New Roman" pitchFamily="18" charset="0"/>
                <a:cs typeface="Times New Roman" pitchFamily="18" charset="0"/>
              </a:rPr>
              <a:t>Equity Shares, Preferences Shares and Debentures.  </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smtClean="0">
                <a:latin typeface="Times New Roman" pitchFamily="18" charset="0"/>
                <a:cs typeface="Times New Roman" pitchFamily="18" charset="0"/>
              </a:rPr>
              <a:t>FACTOR DETERMINING CAPITAL STRUCTURE</a:t>
            </a:r>
            <a:endParaRPr lang="en-IN"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None/>
            </a:pPr>
            <a:r>
              <a:rPr lang="en-IN" sz="2800" b="1" dirty="0" smtClean="0">
                <a:latin typeface="Times New Roman" pitchFamily="18" charset="0"/>
                <a:cs typeface="Times New Roman" pitchFamily="18" charset="0"/>
              </a:rPr>
              <a:t>1 ) Financial Leverage or Trading on Equity:</a:t>
            </a:r>
          </a:p>
          <a:p>
            <a:pPr>
              <a:buNone/>
            </a:pPr>
            <a:r>
              <a:rPr lang="en-IN" sz="2800" dirty="0" smtClean="0">
                <a:latin typeface="Times New Roman" pitchFamily="18" charset="0"/>
                <a:cs typeface="Times New Roman" pitchFamily="18" charset="0"/>
              </a:rPr>
              <a:t>The use of long –term fixed interest bearing debt and preference share capital along with equity share capital is called financial leverage and trading on equity. The use of long term debt increases the EPS if the firm yields a return higher than the cost of debt. The EPS also increases. However, leverage can operate adversely also if the rate of interest on long term loan is more than the expected earnings of the firm.   </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smtClean="0">
                <a:latin typeface="Times New Roman" pitchFamily="18" charset="0"/>
                <a:cs typeface="Times New Roman" pitchFamily="18" charset="0"/>
              </a:rPr>
              <a:t>2.Growth and stability of sales</a:t>
            </a:r>
            <a:endParaRPr lang="en-IN"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endParaRPr lang="en-IN" sz="2800" dirty="0" smtClean="0">
              <a:latin typeface="Times New Roman" pitchFamily="18" charset="0"/>
              <a:cs typeface="Times New Roman" pitchFamily="18" charset="0"/>
            </a:endParaRPr>
          </a:p>
          <a:p>
            <a:pPr>
              <a:buNone/>
            </a:pPr>
            <a:r>
              <a:rPr lang="en-IN" sz="2800" dirty="0" smtClean="0">
                <a:latin typeface="Times New Roman" pitchFamily="18" charset="0"/>
                <a:cs typeface="Times New Roman" pitchFamily="18" charset="0"/>
              </a:rPr>
              <a:t>The capital structure of a firm is highly influenced by the growth and stability of its sales. If the sales are stable it can raise a higher level of debt . Similarly the rate of growth in sales are fluctuating or declining, it should not employ debt financing in its capital structure.</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smtClean="0">
                <a:latin typeface="Times New Roman" pitchFamily="18" charset="0"/>
                <a:cs typeface="Times New Roman" pitchFamily="18" charset="0"/>
              </a:rPr>
              <a:t>3.Control </a:t>
            </a:r>
            <a:endParaRPr lang="en-IN"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800" dirty="0" smtClean="0">
                <a:latin typeface="Times New Roman" pitchFamily="18" charset="0"/>
                <a:cs typeface="Times New Roman" pitchFamily="18" charset="0"/>
              </a:rPr>
              <a:t>Whenever additional funds are required by a firm, the management of the firm wants to raise the funds without any loss of control over the firm. In case the funds are raised through the issue of equity shares, the control of the existing shareholders is diluted. So they might raise the funds by debt and preference share capital. Because they have not the voting right and participate in company’s meetings.  </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smtClean="0">
                <a:latin typeface="Times New Roman" pitchFamily="18" charset="0"/>
                <a:cs typeface="Times New Roman" pitchFamily="18" charset="0"/>
              </a:rPr>
              <a:t>4. FLEXIBILITY</a:t>
            </a:r>
            <a:endParaRPr lang="en-IN"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800" dirty="0" smtClean="0">
                <a:latin typeface="Times New Roman" pitchFamily="18" charset="0"/>
                <a:cs typeface="Times New Roman" pitchFamily="18" charset="0"/>
              </a:rPr>
              <a:t>Capital structure of a firm should be flexible. It should be possible to raise additional funds, whenever the need be , without much difficulty and delay. A firm should arrange its funds in such a manner that it can substitute one form of financing by other.</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5. </a:t>
            </a:r>
            <a:r>
              <a:rPr lang="en-IN" sz="3200" b="1" dirty="0" smtClean="0">
                <a:latin typeface="Times New Roman" pitchFamily="18" charset="0"/>
                <a:cs typeface="Times New Roman" pitchFamily="18" charset="0"/>
              </a:rPr>
              <a:t>ASSET STRUCTURE</a:t>
            </a:r>
            <a:endParaRPr lang="en-IN"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IN" dirty="0" smtClean="0">
                <a:latin typeface="Times New Roman" pitchFamily="18" charset="0"/>
                <a:cs typeface="Times New Roman" pitchFamily="18" charset="0"/>
              </a:rPr>
              <a:t>The liquidity and the composition of assets should be kept in mind while selecting the capital structure. If fixed assets constitute a major portion of the total assets of the company, it may be possible for the company to raise more of long term debts.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latin typeface="Times New Roman" pitchFamily="18" charset="0"/>
                <a:cs typeface="Times New Roman" pitchFamily="18" charset="0"/>
              </a:rPr>
              <a:t>6. </a:t>
            </a:r>
            <a:r>
              <a:rPr lang="en-IN" sz="3200" b="1" dirty="0" smtClean="0">
                <a:latin typeface="Times New Roman" pitchFamily="18" charset="0"/>
                <a:cs typeface="Times New Roman" pitchFamily="18" charset="0"/>
              </a:rPr>
              <a:t>PERIOD OF FINANCE</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IN" dirty="0" smtClean="0">
                <a:latin typeface="Times New Roman" pitchFamily="18" charset="0"/>
                <a:cs typeface="Times New Roman" pitchFamily="18" charset="0"/>
              </a:rPr>
              <a:t>If finances are required for a limited period of  say, seven years debentures should be prefer to shares. However, in case funds are needed on permanent basis, equity share capital is more appropriate.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smtClean="0">
                <a:latin typeface="Times New Roman" pitchFamily="18" charset="0"/>
                <a:cs typeface="Times New Roman" pitchFamily="18" charset="0"/>
              </a:rPr>
              <a:t>7. Corporate Tax Rate</a:t>
            </a:r>
            <a:endParaRPr lang="en-IN"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IN" dirty="0" smtClean="0">
                <a:latin typeface="Times New Roman" pitchFamily="18" charset="0"/>
                <a:cs typeface="Times New Roman" pitchFamily="18" charset="0"/>
              </a:rPr>
              <a:t>High rate of corporate taxes on profits compel the companies to prefer debt financing, because interest is allowed to be deducted while computing taxable profits. On the other hand, dividend on shares is not an allowable expense for that purpose.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3940180"/>
          </a:xfrm>
        </p:spPr>
        <p:txBody>
          <a:bodyPr>
            <a:normAutofit/>
          </a:bodyPr>
          <a:lstStyle/>
          <a:p>
            <a:r>
              <a:rPr lang="en-IN" sz="4800" b="1" dirty="0" smtClean="0">
                <a:latin typeface="Times New Roman" pitchFamily="18" charset="0"/>
                <a:cs typeface="Times New Roman" pitchFamily="18" charset="0"/>
              </a:rPr>
              <a:t>THANK YOU FOR LISTENING ME CAREFULLY</a:t>
            </a:r>
            <a:endParaRPr lang="en-IN" sz="4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78</TotalTime>
  <Words>609</Words>
  <Application>Microsoft Office PowerPoint</Application>
  <PresentationFormat>On-screen Show (4:3)</PresentationFormat>
  <Paragraphs>39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Flow</vt:lpstr>
      <vt:lpstr>UNIT-2 M.COM -P (Second semester)</vt:lpstr>
      <vt:lpstr>CAPITAL STRUCTURE</vt:lpstr>
      <vt:lpstr>INTRODUCTION</vt:lpstr>
      <vt:lpstr>MEANING </vt:lpstr>
      <vt:lpstr>FORMS OF CAPITAL STRUCTURE</vt:lpstr>
      <vt:lpstr>FACTOR DETERMINING CAPITAL STRUCTURE</vt:lpstr>
      <vt:lpstr>2.Growth and stability of sales</vt:lpstr>
      <vt:lpstr>3.Control </vt:lpstr>
      <vt:lpstr>4. FLEXIBILITY</vt:lpstr>
      <vt:lpstr>5. ASSET STRUCTURE</vt:lpstr>
      <vt:lpstr>6. PERIOD OF FINANCE</vt:lpstr>
      <vt:lpstr>7. Corporate Tax Rate</vt:lpstr>
      <vt:lpstr>THANK YOU FOR LISTENING ME CAREFULLY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Lenovo</cp:lastModifiedBy>
  <cp:revision>9</cp:revision>
  <dcterms:created xsi:type="dcterms:W3CDTF">2020-02-09T12:05:24Z</dcterms:created>
  <dcterms:modified xsi:type="dcterms:W3CDTF">2020-02-09T13:26:20Z</dcterms:modified>
</cp:coreProperties>
</file>